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29" r:id="rId2"/>
    <p:sldId id="32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3F7"/>
    <a:srgbClr val="05ED12"/>
    <a:srgbClr val="05E012"/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4B940E-3C60-41ED-8098-D0F81158BF39}" v="396" dt="2023-10-04T12:50:37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 autoAdjust="0"/>
    <p:restoredTop sz="94859"/>
  </p:normalViewPr>
  <p:slideViewPr>
    <p:cSldViewPr snapToGrid="0" snapToObjects="1">
      <p:cViewPr varScale="1">
        <p:scale>
          <a:sx n="116" d="100"/>
          <a:sy n="116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DDC56-21FD-6B44-842D-326661E1C6A7}" type="datetimeFigureOut">
              <a:rPr lang="pt-BR" smtClean="0"/>
              <a:t>05/11/2023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4C2E0-4A36-BD44-9E1A-0B0F408FD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605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533400" y="0"/>
            <a:ext cx="2330800" cy="5374800"/>
          </a:xfrm>
          <a:prstGeom prst="rect">
            <a:avLst/>
          </a:prstGeom>
          <a:gradFill>
            <a:gsLst>
              <a:gs pos="0">
                <a:srgbClr val="554CF4"/>
              </a:gs>
              <a:gs pos="34000">
                <a:srgbClr val="0073F7"/>
              </a:gs>
              <a:gs pos="83000">
                <a:srgbClr val="0073F7"/>
              </a:gs>
              <a:gs pos="100000">
                <a:srgbClr val="554CF4"/>
              </a:gs>
            </a:gsLst>
            <a:lin ang="54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6" name="Google Shape;26;p2"/>
          <p:cNvSpPr txBox="1">
            <a:spLocks noGrp="1"/>
          </p:cNvSpPr>
          <p:nvPr userDrawn="1">
            <p:ph type="ctrTitle"/>
          </p:nvPr>
        </p:nvSpPr>
        <p:spPr>
          <a:xfrm>
            <a:off x="4572000" y="1242600"/>
            <a:ext cx="6659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 b="1">
                <a:solidFill>
                  <a:srgbClr val="191919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27" name="Google Shape;27;p2"/>
          <p:cNvSpPr txBox="1">
            <a:spLocks noGrp="1"/>
          </p:cNvSpPr>
          <p:nvPr userDrawn="1">
            <p:ph type="subTitle" idx="1"/>
          </p:nvPr>
        </p:nvSpPr>
        <p:spPr>
          <a:xfrm>
            <a:off x="3973200" y="4704600"/>
            <a:ext cx="7258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buntu" panose="020B050403060203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0327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26B37691-FEB4-201F-BF2E-734570DFF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834" t="1220" r="19766" b="215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5A317C-A16A-5AF2-4077-F2E4B0219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Lexend Deca" panose="020B060402020202020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4EF513-F536-B809-50BE-3EE2CD884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Ubuntu" panose="020B05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6C8DFD-7854-997D-67A6-E4A3FA6D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9EE09C-D207-BEE4-5614-4B52BC48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BE78FE-E94E-8446-4A15-8F9382F9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Google Shape;11;p2">
            <a:extLst>
              <a:ext uri="{FF2B5EF4-FFF2-40B4-BE49-F238E27FC236}">
                <a16:creationId xmlns:a16="http://schemas.microsoft.com/office/drawing/2014/main" id="{122E67CE-818F-65AB-8B0C-6E2C1826364D}"/>
              </a:ext>
            </a:extLst>
          </p:cNvPr>
          <p:cNvSpPr/>
          <p:nvPr userDrawn="1"/>
        </p:nvSpPr>
        <p:spPr>
          <a:xfrm>
            <a:off x="3835880" y="0"/>
            <a:ext cx="4520240" cy="396815"/>
          </a:xfrm>
          <a:prstGeom prst="rect">
            <a:avLst/>
          </a:prstGeom>
          <a:gradFill>
            <a:gsLst>
              <a:gs pos="0">
                <a:srgbClr val="554CF4"/>
              </a:gs>
              <a:gs pos="34000">
                <a:srgbClr val="0073F7"/>
              </a:gs>
              <a:gs pos="83000">
                <a:srgbClr val="0073F7"/>
              </a:gs>
              <a:gs pos="100000">
                <a:srgbClr val="554CF4"/>
              </a:gs>
            </a:gsLst>
            <a:lin ang="54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8" name="Google Shape;12;p2">
            <a:extLst>
              <a:ext uri="{FF2B5EF4-FFF2-40B4-BE49-F238E27FC236}">
                <a16:creationId xmlns:a16="http://schemas.microsoft.com/office/drawing/2014/main" id="{C69C8EBB-355E-0B6D-F6AD-74FE26B6406A}"/>
              </a:ext>
            </a:extLst>
          </p:cNvPr>
          <p:cNvSpPr/>
          <p:nvPr userDrawn="1"/>
        </p:nvSpPr>
        <p:spPr>
          <a:xfrm>
            <a:off x="9546317" y="6419312"/>
            <a:ext cx="3018800" cy="1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4628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E09BD-AE9E-3215-64BC-154CE49E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exend Deca" panose="020B060402020202020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B37E51-46E5-B1EF-FC6A-0E0FB579C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3171E5-BB57-4080-4EC4-B28DA4EF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C818EB-F807-D15E-AFA3-306AC164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B22ADE-F7A2-8AC7-BCA1-39A4118AA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Google Shape;11;p2">
            <a:extLst>
              <a:ext uri="{FF2B5EF4-FFF2-40B4-BE49-F238E27FC236}">
                <a16:creationId xmlns:a16="http://schemas.microsoft.com/office/drawing/2014/main" id="{434771C7-A2D2-93C8-40C8-FD4C2897197B}"/>
              </a:ext>
            </a:extLst>
          </p:cNvPr>
          <p:cNvSpPr/>
          <p:nvPr userDrawn="1"/>
        </p:nvSpPr>
        <p:spPr>
          <a:xfrm>
            <a:off x="0" y="1"/>
            <a:ext cx="3429000" cy="185738"/>
          </a:xfrm>
          <a:prstGeom prst="rect">
            <a:avLst/>
          </a:prstGeom>
          <a:gradFill>
            <a:gsLst>
              <a:gs pos="0">
                <a:srgbClr val="554CF4"/>
              </a:gs>
              <a:gs pos="34000">
                <a:srgbClr val="0073F7"/>
              </a:gs>
              <a:gs pos="83000">
                <a:srgbClr val="0073F7"/>
              </a:gs>
              <a:gs pos="100000">
                <a:srgbClr val="554CF4"/>
              </a:gs>
            </a:gsLst>
            <a:lin ang="54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9" name="Google Shape;11;p2">
            <a:extLst>
              <a:ext uri="{FF2B5EF4-FFF2-40B4-BE49-F238E27FC236}">
                <a16:creationId xmlns:a16="http://schemas.microsoft.com/office/drawing/2014/main" id="{E5CC3E51-AC27-8599-420A-3036B2B3103D}"/>
              </a:ext>
            </a:extLst>
          </p:cNvPr>
          <p:cNvSpPr/>
          <p:nvPr userDrawn="1"/>
        </p:nvSpPr>
        <p:spPr>
          <a:xfrm>
            <a:off x="10731259" y="6429786"/>
            <a:ext cx="1649082" cy="218251"/>
          </a:xfrm>
          <a:prstGeom prst="rect">
            <a:avLst/>
          </a:prstGeom>
          <a:gradFill>
            <a:gsLst>
              <a:gs pos="0">
                <a:srgbClr val="554CF4"/>
              </a:gs>
              <a:gs pos="34000">
                <a:srgbClr val="0073F7"/>
              </a:gs>
              <a:gs pos="83000">
                <a:srgbClr val="0073F7"/>
              </a:gs>
              <a:gs pos="100000">
                <a:srgbClr val="554CF4"/>
              </a:gs>
            </a:gsLst>
            <a:lin ang="5400000" scaled="1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0" name="Google Shape;12;p2">
            <a:extLst>
              <a:ext uri="{FF2B5EF4-FFF2-40B4-BE49-F238E27FC236}">
                <a16:creationId xmlns:a16="http://schemas.microsoft.com/office/drawing/2014/main" id="{682B2F78-9ED1-25C7-B1F9-EA01309B6898}"/>
              </a:ext>
            </a:extLst>
          </p:cNvPr>
          <p:cNvSpPr/>
          <p:nvPr userDrawn="1"/>
        </p:nvSpPr>
        <p:spPr>
          <a:xfrm>
            <a:off x="9644331" y="6311900"/>
            <a:ext cx="2377321" cy="2182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6285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9CAB6-1313-9974-E98D-789D1877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665CA8-31BC-9D56-EFE5-7F508DCBA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A77D51-89DC-4231-50C6-24AD9F356D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A6B695-C5D9-BD32-326B-AF84C3EE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364CEF-3EA4-9795-FD20-0D702FC6C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470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FDCFE-8B65-8B01-F3C7-1D6F1BEB3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7A3929-EA9D-080E-647F-81EB155FB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2310F0-67B6-8669-33CB-E48E69043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16FDA0-A62B-9FE7-8B8F-77F2EB24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0F9689-41DC-8377-E022-216D062C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8EB419-9A76-6BF4-EA49-E7C7365F0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818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9DFA9-CB27-2817-7BA0-49FEFDF8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688307-2017-91BA-EA43-56A360B8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EBCE25-21BB-CF16-FC75-1E28302D3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39537A-3A36-D316-BD2C-E0E3FCA5A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70F4CF-8680-07E9-5229-B099D4780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DF98BD-0DB5-819E-6265-60012E4D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9EF46F8-E601-8498-586E-765B0B98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A432D35-4AA2-9B3E-CCCF-99E4F23F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7085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61CEB-8AB0-ACB9-7797-E3D41BA7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7E9E072-EFAD-A37C-249A-D83D2905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E988BA-2244-77FA-7AB1-75D5BF4F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7CE805-3A22-DBC9-1ADC-EB09DA7B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832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A66E6F7-B0BC-A838-F68D-84A54130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E1D1FC8-4B1F-D11E-0560-30E1BF17A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A7BA81-A2F0-C259-9A07-C314BC03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261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E494F-86FE-8535-EB1B-2F027166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F92A77-DDA7-23F7-6AA3-0C584F455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F61CE6-8048-676A-B5DA-56F9DE1FF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566A66-4CCD-04EC-7A05-1CBBAE4E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257D4E-3D1F-74E2-A9EE-CC1AF4D40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891214-D6A9-2E69-60C1-10F85DFCA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50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A4362-D505-8039-6A29-D802A73E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BF7E526-EAB1-CEC5-2671-3E79596C9E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F44328-EF5B-1FB2-E0ED-D3D352701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FF438A-13E5-E003-2067-8E918ED0D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B72AB0-4264-9515-17D9-4047CC6E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ABB699-6750-A791-0779-5157B34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067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2D3D7-BE1E-C016-300D-2158A87A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57FD73-0F62-BEC1-814E-71E88BBA9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E2843D-379F-D536-676E-D0A5BF21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71BA5B-1915-E959-422E-916E0CD29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B25186-7572-4B4E-ED40-E1EC1FD5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0642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0C618B-723A-86FC-5DEB-DB787B3A8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6E3B8D-D44B-23D8-31B6-411A3E119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38D0C5-6117-F6AD-929C-A70E38F7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7E1C07-05C6-2F21-436B-A591F17EE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2CFE18-494A-2426-1BCE-2EAFC2CB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7488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 title and description">
    <p:bg>
      <p:bgPr>
        <a:gradFill>
          <a:gsLst>
            <a:gs pos="98000">
              <a:srgbClr val="554CF4"/>
            </a:gs>
            <a:gs pos="57000">
              <a:srgbClr val="0073F7"/>
            </a:gs>
          </a:gsLst>
          <a:lin ang="5400000" scaled="1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518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7536405-3AF9-5AAE-F9F4-A0FBC43A5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B2DBA4-34CD-9E04-7E89-B5034A10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151122C7-4E6E-AFCA-5F92-B7DB2030ADA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BBFF30-4626-D145-A057-9EAEF6299941}" type="datetimeFigureOut">
              <a:rPr lang="pt-BR" smtClean="0"/>
              <a:t>05/11/2023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287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6708CE-E770-F905-C951-5510F981E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843C8D-88D9-7DE7-5583-AD19B6352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D607A-934D-63F3-AE6C-7970D27D8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75BE24-50A5-FB3E-8C24-2047DEFA2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D8E4-1ED6-E74C-A24E-F716350AAFE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895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s://semanadaqualidade.com.br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C32BACC-F53E-1858-D42D-97E0390A5C01}"/>
              </a:ext>
            </a:extLst>
          </p:cNvPr>
          <p:cNvGrpSpPr/>
          <p:nvPr/>
        </p:nvGrpSpPr>
        <p:grpSpPr>
          <a:xfrm flipH="1">
            <a:off x="10960636" y="4539679"/>
            <a:ext cx="2340000" cy="2973575"/>
            <a:chOff x="9394779" y="-1455175"/>
            <a:chExt cx="2340000" cy="2973574"/>
          </a:xfrm>
        </p:grpSpPr>
        <p:sp>
          <p:nvSpPr>
            <p:cNvPr id="16" name="Losango 15">
              <a:extLst>
                <a:ext uri="{FF2B5EF4-FFF2-40B4-BE49-F238E27FC236}">
                  <a16:creationId xmlns:a16="http://schemas.microsoft.com/office/drawing/2014/main" id="{094F11E1-2F43-235A-B014-951A655EE52F}"/>
                </a:ext>
              </a:extLst>
            </p:cNvPr>
            <p:cNvSpPr/>
            <p:nvPr/>
          </p:nvSpPr>
          <p:spPr>
            <a:xfrm>
              <a:off x="9686248" y="-238663"/>
              <a:ext cx="1757062" cy="1757062"/>
            </a:xfrm>
            <a:prstGeom prst="diamond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24" name="Losango 23">
              <a:extLst>
                <a:ext uri="{FF2B5EF4-FFF2-40B4-BE49-F238E27FC236}">
                  <a16:creationId xmlns:a16="http://schemas.microsoft.com/office/drawing/2014/main" id="{4C8C1DE1-D1A7-9F3B-55F5-26131E0417CA}"/>
                </a:ext>
              </a:extLst>
            </p:cNvPr>
            <p:cNvSpPr/>
            <p:nvPr/>
          </p:nvSpPr>
          <p:spPr>
            <a:xfrm>
              <a:off x="9394779" y="-1455175"/>
              <a:ext cx="2340000" cy="2340000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E03A880-4AE5-236D-7444-67E9E9B0137B}"/>
              </a:ext>
            </a:extLst>
          </p:cNvPr>
          <p:cNvSpPr txBox="1"/>
          <p:nvPr/>
        </p:nvSpPr>
        <p:spPr>
          <a:xfrm>
            <a:off x="381857" y="2413771"/>
            <a:ext cx="3998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Ubuntu" panose="020B0504030602030204" pitchFamily="34" charset="0"/>
              </a:rPr>
              <a:t>SEMANA DA QUALIDADE 2023</a:t>
            </a:r>
            <a:endParaRPr lang="pt-BR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B10C54F-343A-CD82-86E2-8656F98F2094}"/>
              </a:ext>
            </a:extLst>
          </p:cNvPr>
          <p:cNvSpPr txBox="1"/>
          <p:nvPr/>
        </p:nvSpPr>
        <p:spPr>
          <a:xfrm>
            <a:off x="376523" y="3458944"/>
            <a:ext cx="3799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Ubuntu" panose="020B0504030602030204" pitchFamily="34" charset="0"/>
              </a:rPr>
              <a:t>Qualidade: concretizando o potencial competitivo</a:t>
            </a:r>
            <a:endParaRPr lang="pt-BR" sz="14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963AA2BC-A823-2528-A9F9-4E998EF96FE3}"/>
              </a:ext>
            </a:extLst>
          </p:cNvPr>
          <p:cNvSpPr txBox="1"/>
          <p:nvPr/>
        </p:nvSpPr>
        <p:spPr>
          <a:xfrm>
            <a:off x="-949124" y="234966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40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7A4DF312-10E1-26D1-2DBF-65E9FE8B2DC5}"/>
              </a:ext>
            </a:extLst>
          </p:cNvPr>
          <p:cNvSpPr/>
          <p:nvPr/>
        </p:nvSpPr>
        <p:spPr>
          <a:xfrm>
            <a:off x="4467346" y="27318"/>
            <a:ext cx="6803367" cy="6803367"/>
          </a:xfrm>
          <a:prstGeom prst="ellipse">
            <a:avLst/>
          </a:prstGeom>
          <a:solidFill>
            <a:srgbClr val="FF8A76"/>
          </a:solidFill>
          <a:ln>
            <a:noFill/>
          </a:ln>
          <a:effectLst>
            <a:outerShdw blurRad="406400" dist="101600" dir="2700000" algn="tl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Flexo Black" panose="02000000000000000000" pitchFamily="2" charset="0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B3BB7E64-9F68-237D-948F-AF9DADBCF79A}"/>
              </a:ext>
            </a:extLst>
          </p:cNvPr>
          <p:cNvSpPr/>
          <p:nvPr/>
        </p:nvSpPr>
        <p:spPr>
          <a:xfrm>
            <a:off x="5122954" y="682926"/>
            <a:ext cx="5492151" cy="5492151"/>
          </a:xfrm>
          <a:prstGeom prst="ellipse">
            <a:avLst/>
          </a:prstGeom>
          <a:solidFill>
            <a:srgbClr val="FFD1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B2EAF6F4-B2BE-0745-2876-0C17C0209EF4}"/>
              </a:ext>
            </a:extLst>
          </p:cNvPr>
          <p:cNvSpPr/>
          <p:nvPr/>
        </p:nvSpPr>
        <p:spPr>
          <a:xfrm>
            <a:off x="5398232" y="958203"/>
            <a:ext cx="4941595" cy="4941595"/>
          </a:xfrm>
          <a:prstGeom prst="ellipse">
            <a:avLst/>
          </a:prstGeom>
          <a:solidFill>
            <a:srgbClr val="164C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CED59C1C-A90A-8BC0-28D4-9FC2682F9422}"/>
              </a:ext>
            </a:extLst>
          </p:cNvPr>
          <p:cNvSpPr/>
          <p:nvPr/>
        </p:nvSpPr>
        <p:spPr>
          <a:xfrm>
            <a:off x="6290026" y="1852346"/>
            <a:ext cx="3153311" cy="3153311"/>
          </a:xfrm>
          <a:prstGeom prst="ellipse">
            <a:avLst/>
          </a:prstGeom>
          <a:solidFill>
            <a:srgbClr val="7BBB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755F774E-BDCC-1240-BBC3-748FCACBF5CB}"/>
              </a:ext>
            </a:extLst>
          </p:cNvPr>
          <p:cNvSpPr/>
          <p:nvPr/>
        </p:nvSpPr>
        <p:spPr>
          <a:xfrm>
            <a:off x="6535802" y="2095774"/>
            <a:ext cx="2666455" cy="26664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D640BCA-DCB3-8E6A-A95F-0403EE28FECF}"/>
              </a:ext>
            </a:extLst>
          </p:cNvPr>
          <p:cNvSpPr txBox="1"/>
          <p:nvPr/>
        </p:nvSpPr>
        <p:spPr>
          <a:xfrm>
            <a:off x="7229330" y="167576"/>
            <a:ext cx="1274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>
                <a:solidFill>
                  <a:schemeClr val="bg1"/>
                </a:solidFill>
                <a:latin typeface="Ubuntu" panose="020B0504030602030204" pitchFamily="34" charset="0"/>
              </a:rPr>
              <a:t>POTENCIAL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60518F8-94D2-B27F-6CC0-3BA404AAB2EA}"/>
              </a:ext>
            </a:extLst>
          </p:cNvPr>
          <p:cNvSpPr txBox="1"/>
          <p:nvPr/>
        </p:nvSpPr>
        <p:spPr>
          <a:xfrm rot="19980694">
            <a:off x="6917523" y="2012939"/>
            <a:ext cx="6206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GESTÃO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B13081A2-6E14-D954-EE44-93D7B69F5895}"/>
              </a:ext>
            </a:extLst>
          </p:cNvPr>
          <p:cNvSpPr txBox="1"/>
          <p:nvPr/>
        </p:nvSpPr>
        <p:spPr>
          <a:xfrm rot="1424437">
            <a:off x="8119846" y="2039856"/>
            <a:ext cx="8034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LIDERANÇA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D0FBE3E4-A767-BF53-244D-9C2CFC7FFE9B}"/>
              </a:ext>
            </a:extLst>
          </p:cNvPr>
          <p:cNvSpPr txBox="1"/>
          <p:nvPr/>
        </p:nvSpPr>
        <p:spPr>
          <a:xfrm rot="2348432">
            <a:off x="6356261" y="4322083"/>
            <a:ext cx="10294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COMUNICAÇÃO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E8D0D548-502E-AE7B-758B-A038576C22E1}"/>
              </a:ext>
            </a:extLst>
          </p:cNvPr>
          <p:cNvSpPr txBox="1"/>
          <p:nvPr/>
        </p:nvSpPr>
        <p:spPr>
          <a:xfrm>
            <a:off x="7227370" y="1173548"/>
            <a:ext cx="1353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>
                <a:solidFill>
                  <a:schemeClr val="bg1"/>
                </a:solidFill>
                <a:latin typeface="Ubuntu" panose="020B0504030602030204" pitchFamily="34" charset="0"/>
              </a:rPr>
              <a:t>ESTRATÉGIA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1D462E9-DD17-6250-1717-CF9D7943D74C}"/>
              </a:ext>
            </a:extLst>
          </p:cNvPr>
          <p:cNvSpPr txBox="1"/>
          <p:nvPr/>
        </p:nvSpPr>
        <p:spPr>
          <a:xfrm>
            <a:off x="6774820" y="3166410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b="1">
                <a:solidFill>
                  <a:schemeClr val="tx2"/>
                </a:solidFill>
                <a:latin typeface="Ubuntu" panose="020B0504030602030204" pitchFamily="34" charset="0"/>
              </a:rPr>
              <a:t>CAPACIDADE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3992979-7FB7-1A9A-9371-E272DCBC279D}"/>
              </a:ext>
            </a:extLst>
          </p:cNvPr>
          <p:cNvSpPr txBox="1"/>
          <p:nvPr/>
        </p:nvSpPr>
        <p:spPr>
          <a:xfrm>
            <a:off x="7291844" y="706792"/>
            <a:ext cx="1047082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51">
                <a:latin typeface="Ubuntu" panose="020B0504030602030204" pitchFamily="34" charset="0"/>
              </a:rPr>
              <a:t>CONSCIÊNCIA</a:t>
            </a: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5842D050-C2EC-DC38-790D-7B5AACAA40D0}"/>
              </a:ext>
            </a:extLst>
          </p:cNvPr>
          <p:cNvSpPr/>
          <p:nvPr/>
        </p:nvSpPr>
        <p:spPr>
          <a:xfrm>
            <a:off x="6784267" y="3799990"/>
            <a:ext cx="981492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Indicadores</a:t>
            </a: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E5D0C868-5DBD-339F-C7EC-09FA0FD0629C}"/>
              </a:ext>
            </a:extLst>
          </p:cNvPr>
          <p:cNvSpPr/>
          <p:nvPr/>
        </p:nvSpPr>
        <p:spPr>
          <a:xfrm>
            <a:off x="7991629" y="2761549"/>
            <a:ext cx="12919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Riscos</a:t>
            </a: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C2D533FC-F02F-E568-E2DD-476B9357F148}"/>
              </a:ext>
            </a:extLst>
          </p:cNvPr>
          <p:cNvSpPr/>
          <p:nvPr/>
        </p:nvSpPr>
        <p:spPr>
          <a:xfrm>
            <a:off x="8060609" y="3859702"/>
            <a:ext cx="846795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Processos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117C3E2C-D8FF-E432-F796-9B95DF0E86E5}"/>
              </a:ext>
            </a:extLst>
          </p:cNvPr>
          <p:cNvSpPr/>
          <p:nvPr/>
        </p:nvSpPr>
        <p:spPr>
          <a:xfrm>
            <a:off x="7102064" y="4185751"/>
            <a:ext cx="1651029" cy="259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Não Conformidades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9EE46598-E9F8-AB5E-82CC-33C24AEB75AB}"/>
              </a:ext>
            </a:extLst>
          </p:cNvPr>
          <p:cNvSpPr/>
          <p:nvPr/>
        </p:nvSpPr>
        <p:spPr>
          <a:xfrm>
            <a:off x="6578396" y="2777984"/>
            <a:ext cx="1085429" cy="322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Medição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76527FAF-3A41-1CE0-216F-9A3CD7E75CDC}"/>
              </a:ext>
            </a:extLst>
          </p:cNvPr>
          <p:cNvSpPr/>
          <p:nvPr/>
        </p:nvSpPr>
        <p:spPr>
          <a:xfrm>
            <a:off x="7215549" y="2578227"/>
            <a:ext cx="12919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Auditorias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6FD5B010-CA86-7DF4-C371-8ABBD887D6C1}"/>
              </a:ext>
            </a:extLst>
          </p:cNvPr>
          <p:cNvSpPr/>
          <p:nvPr/>
        </p:nvSpPr>
        <p:spPr>
          <a:xfrm>
            <a:off x="7218775" y="2219803"/>
            <a:ext cx="1308504" cy="281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Análises Críticas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CEB66CEE-07B8-43BE-59DC-A51AAAE69AA4}"/>
              </a:ext>
            </a:extLst>
          </p:cNvPr>
          <p:cNvSpPr/>
          <p:nvPr/>
        </p:nvSpPr>
        <p:spPr>
          <a:xfrm>
            <a:off x="8402342" y="1602814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Propósito</a:t>
            </a: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7089AC33-1DB8-E2FD-AC98-1ADDED11966E}"/>
              </a:ext>
            </a:extLst>
          </p:cNvPr>
          <p:cNvSpPr/>
          <p:nvPr/>
        </p:nvSpPr>
        <p:spPr>
          <a:xfrm>
            <a:off x="6246895" y="1629862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Valores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5275678A-3A60-0E8C-3C35-7EE18487DC5C}"/>
              </a:ext>
            </a:extLst>
          </p:cNvPr>
          <p:cNvSpPr/>
          <p:nvPr/>
        </p:nvSpPr>
        <p:spPr>
          <a:xfrm>
            <a:off x="5877197" y="1914430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Missão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DCEF5E82-43CF-DFA7-254E-D04C502F6573}"/>
              </a:ext>
            </a:extLst>
          </p:cNvPr>
          <p:cNvSpPr/>
          <p:nvPr/>
        </p:nvSpPr>
        <p:spPr>
          <a:xfrm rot="19297700">
            <a:off x="7996967" y="4388338"/>
            <a:ext cx="149785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VISÃO DO NEGÓCIO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E93ABAE9-594E-2A3D-E532-B65574723E07}"/>
              </a:ext>
            </a:extLst>
          </p:cNvPr>
          <p:cNvSpPr/>
          <p:nvPr/>
        </p:nvSpPr>
        <p:spPr>
          <a:xfrm rot="16604182">
            <a:off x="5906244" y="2976179"/>
            <a:ext cx="1095233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OBJETIVOS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E41871D1-E685-AC0A-23AA-627497E1925B}"/>
              </a:ext>
            </a:extLst>
          </p:cNvPr>
          <p:cNvSpPr/>
          <p:nvPr/>
        </p:nvSpPr>
        <p:spPr>
          <a:xfrm rot="4756103">
            <a:off x="8814358" y="2944681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>
                <a:solidFill>
                  <a:schemeClr val="bg1"/>
                </a:solidFill>
                <a:latin typeface="Ubuntu" panose="020B0504030602030204" pitchFamily="34" charset="0"/>
              </a:rPr>
              <a:t>METAS</a:t>
            </a:r>
          </a:p>
        </p:txBody>
      </p:sp>
      <p:sp>
        <p:nvSpPr>
          <p:cNvPr id="70" name="Seta: para a Direita 69">
            <a:extLst>
              <a:ext uri="{FF2B5EF4-FFF2-40B4-BE49-F238E27FC236}">
                <a16:creationId xmlns:a16="http://schemas.microsoft.com/office/drawing/2014/main" id="{27166FF2-9D48-DFC7-CCFD-BAE26B951E9B}"/>
              </a:ext>
            </a:extLst>
          </p:cNvPr>
          <p:cNvSpPr/>
          <p:nvPr/>
        </p:nvSpPr>
        <p:spPr>
          <a:xfrm>
            <a:off x="9692079" y="3166410"/>
            <a:ext cx="382716" cy="380071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71" name="Seta: para a Direita 70">
            <a:extLst>
              <a:ext uri="{FF2B5EF4-FFF2-40B4-BE49-F238E27FC236}">
                <a16:creationId xmlns:a16="http://schemas.microsoft.com/office/drawing/2014/main" id="{32134508-B24F-846A-DF8C-06D5BCF18F0E}"/>
              </a:ext>
            </a:extLst>
          </p:cNvPr>
          <p:cNvSpPr/>
          <p:nvPr/>
        </p:nvSpPr>
        <p:spPr>
          <a:xfrm rot="10800000">
            <a:off x="5634419" y="3197331"/>
            <a:ext cx="382716" cy="380071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latin typeface="Ubuntu" panose="020B0504030602030204" pitchFamily="34" charset="0"/>
            </a:endParaRP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5E315FC4-F4C0-1B86-2A39-8C426276BD55}"/>
              </a:ext>
            </a:extLst>
          </p:cNvPr>
          <p:cNvSpPr/>
          <p:nvPr/>
        </p:nvSpPr>
        <p:spPr>
          <a:xfrm>
            <a:off x="7194062" y="1415086"/>
            <a:ext cx="13710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i="1">
                <a:solidFill>
                  <a:schemeClr val="bg1"/>
                </a:solidFill>
                <a:latin typeface="Ubuntu" panose="020B0504030602030204" pitchFamily="34" charset="0"/>
              </a:rPr>
              <a:t>Potencial Buscado</a:t>
            </a: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2547A233-F607-7D77-1094-9DC6FFDEC6F1}"/>
              </a:ext>
            </a:extLst>
          </p:cNvPr>
          <p:cNvSpPr/>
          <p:nvPr/>
        </p:nvSpPr>
        <p:spPr>
          <a:xfrm>
            <a:off x="7180237" y="389558"/>
            <a:ext cx="13710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i="1">
                <a:solidFill>
                  <a:schemeClr val="bg1"/>
                </a:solidFill>
                <a:latin typeface="Ubuntu" panose="020B0504030602030204" pitchFamily="34" charset="0"/>
              </a:rPr>
              <a:t>Não Explorado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B4ACF547-0D5F-809B-C31D-8A4CBAA8E189}"/>
              </a:ext>
            </a:extLst>
          </p:cNvPr>
          <p:cNvSpPr/>
          <p:nvPr/>
        </p:nvSpPr>
        <p:spPr>
          <a:xfrm>
            <a:off x="7194077" y="3501574"/>
            <a:ext cx="13710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i="1">
                <a:solidFill>
                  <a:schemeClr val="tx1"/>
                </a:solidFill>
                <a:latin typeface="Ubuntu" panose="020B0504030602030204" pitchFamily="34" charset="0"/>
              </a:rPr>
              <a:t>Potencial Realizado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D1C8143A-7B15-5F66-EC41-62E7FAA4F8C7}"/>
              </a:ext>
            </a:extLst>
          </p:cNvPr>
          <p:cNvSpPr/>
          <p:nvPr/>
        </p:nvSpPr>
        <p:spPr>
          <a:xfrm>
            <a:off x="5614975" y="2273350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Estudo de Cenário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480C922B-DC19-0FB9-D737-45E7AAA8F49A}"/>
              </a:ext>
            </a:extLst>
          </p:cNvPr>
          <p:cNvSpPr/>
          <p:nvPr/>
        </p:nvSpPr>
        <p:spPr>
          <a:xfrm>
            <a:off x="9306698" y="2648765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Mercado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1647E91A-6CF6-C873-3E33-E962B8D3D12D}"/>
              </a:ext>
            </a:extLst>
          </p:cNvPr>
          <p:cNvSpPr/>
          <p:nvPr/>
        </p:nvSpPr>
        <p:spPr>
          <a:xfrm>
            <a:off x="9102340" y="2245546"/>
            <a:ext cx="1099769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Ambiente Macro e Micro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56AFDEE-D762-0997-EBAC-978FE61CA6BA}"/>
              </a:ext>
            </a:extLst>
          </p:cNvPr>
          <p:cNvSpPr/>
          <p:nvPr/>
        </p:nvSpPr>
        <p:spPr>
          <a:xfrm>
            <a:off x="5432793" y="2716011"/>
            <a:ext cx="947167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Tendências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624F58F8-3071-13F5-152D-4E8AE1AA2A76}"/>
              </a:ext>
            </a:extLst>
          </p:cNvPr>
          <p:cNvSpPr/>
          <p:nvPr/>
        </p:nvSpPr>
        <p:spPr>
          <a:xfrm>
            <a:off x="8551597" y="1887269"/>
            <a:ext cx="149785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>
                <a:solidFill>
                  <a:schemeClr val="bg1"/>
                </a:solidFill>
                <a:latin typeface="Ubuntu" panose="020B0504030602030204" pitchFamily="34" charset="0"/>
              </a:rPr>
              <a:t>Visão Sistêmica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7A12891C-7E10-E06B-65DA-AE88B34737F1}"/>
              </a:ext>
            </a:extLst>
          </p:cNvPr>
          <p:cNvSpPr/>
          <p:nvPr/>
        </p:nvSpPr>
        <p:spPr>
          <a:xfrm>
            <a:off x="7225937" y="2852995"/>
            <a:ext cx="1291971" cy="303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1">
                <a:solidFill>
                  <a:schemeClr val="tx1"/>
                </a:solidFill>
                <a:latin typeface="Ubuntu" panose="020B0504030602030204" pitchFamily="34" charset="0"/>
              </a:rPr>
              <a:t>Projetos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C44024-03DF-A749-739E-6AF3EE5A8B24}"/>
              </a:ext>
            </a:extLst>
          </p:cNvPr>
          <p:cNvSpPr txBox="1"/>
          <p:nvPr/>
        </p:nvSpPr>
        <p:spPr>
          <a:xfrm>
            <a:off x="385683" y="2125529"/>
            <a:ext cx="186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Ubuntu" panose="020B0504030602030204" pitchFamily="34" charset="0"/>
              </a:rPr>
              <a:t>JORNADA 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226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7" grpId="0"/>
      <p:bldP spid="48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DAA63DF7-A3E3-1B39-4114-D6DEC24956D6}"/>
              </a:ext>
            </a:extLst>
          </p:cNvPr>
          <p:cNvGrpSpPr/>
          <p:nvPr/>
        </p:nvGrpSpPr>
        <p:grpSpPr>
          <a:xfrm rot="16200000">
            <a:off x="10091756" y="5265997"/>
            <a:ext cx="2340000" cy="2876220"/>
            <a:chOff x="6265225" y="-1689304"/>
            <a:chExt cx="2340000" cy="2876219"/>
          </a:xfrm>
        </p:grpSpPr>
        <p:sp>
          <p:nvSpPr>
            <p:cNvPr id="3" name="Losango 2">
              <a:extLst>
                <a:ext uri="{FF2B5EF4-FFF2-40B4-BE49-F238E27FC236}">
                  <a16:creationId xmlns:a16="http://schemas.microsoft.com/office/drawing/2014/main" id="{61065A21-EA9B-90EE-4DB5-087AE239D639}"/>
                </a:ext>
              </a:extLst>
            </p:cNvPr>
            <p:cNvSpPr/>
            <p:nvPr/>
          </p:nvSpPr>
          <p:spPr>
            <a:xfrm>
              <a:off x="6556696" y="-570147"/>
              <a:ext cx="1757063" cy="1757062"/>
            </a:xfrm>
            <a:prstGeom prst="diamond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4" name="Losango 3">
              <a:extLst>
                <a:ext uri="{FF2B5EF4-FFF2-40B4-BE49-F238E27FC236}">
                  <a16:creationId xmlns:a16="http://schemas.microsoft.com/office/drawing/2014/main" id="{A1CF45DC-6271-E3AB-1F5E-AC9AAE729B2F}"/>
                </a:ext>
              </a:extLst>
            </p:cNvPr>
            <p:cNvSpPr/>
            <p:nvPr/>
          </p:nvSpPr>
          <p:spPr>
            <a:xfrm>
              <a:off x="6265225" y="-1689304"/>
              <a:ext cx="2340000" cy="2339999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D28350A4-302A-3C88-B665-6036CB765411}"/>
              </a:ext>
            </a:extLst>
          </p:cNvPr>
          <p:cNvSpPr txBox="1"/>
          <p:nvPr/>
        </p:nvSpPr>
        <p:spPr>
          <a:xfrm>
            <a:off x="457885" y="717188"/>
            <a:ext cx="854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Ubuntu" panose="020B0504030602030204" pitchFamily="34" charset="0"/>
              </a:rPr>
              <a:t>SEMANA DA QUALIDADE 2023</a:t>
            </a:r>
            <a:endParaRPr lang="pt-BR" sz="24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46976CD-9BE7-8BD7-CABA-F4ADD18C6322}"/>
              </a:ext>
            </a:extLst>
          </p:cNvPr>
          <p:cNvSpPr txBox="1"/>
          <p:nvPr/>
        </p:nvSpPr>
        <p:spPr>
          <a:xfrm>
            <a:off x="959093" y="2290310"/>
            <a:ext cx="36745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O que é potencial competitivo?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16/08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 Planejamento estratégico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24/08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 Liderança e Gestão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30/08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 Estruturação de processos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06/09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 Portfólio de Projetos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13/09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Qualidade da Medição  </a:t>
            </a: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20/09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8F2F1CF-D205-D318-D045-E90D15F1565E}"/>
              </a:ext>
            </a:extLst>
          </p:cNvPr>
          <p:cNvSpPr txBox="1"/>
          <p:nvPr/>
        </p:nvSpPr>
        <p:spPr>
          <a:xfrm>
            <a:off x="4828718" y="2374397"/>
            <a:ext cx="2944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Não conformidade  </a:t>
            </a:r>
            <a:r>
              <a:rPr lang="pt-B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27/09</a:t>
            </a:r>
            <a:r>
              <a:rPr lang="pt-BR" sz="1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 </a:t>
            </a:r>
          </a:p>
          <a:p>
            <a:endParaRPr lang="pt-BR" sz="12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Indicadores  </a:t>
            </a:r>
            <a:r>
              <a:rPr lang="pt-B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04/10</a:t>
            </a:r>
          </a:p>
          <a:p>
            <a:pPr marL="228594" indent="-228594">
              <a:buFontTx/>
              <a:buAutoNum type="arabicPeriod"/>
            </a:pPr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Auditorias  </a:t>
            </a:r>
            <a:r>
              <a:rPr lang="pt-B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11/10</a:t>
            </a:r>
          </a:p>
          <a:p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Análise Crítica  </a:t>
            </a:r>
            <a:r>
              <a:rPr lang="pt-B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18/10</a:t>
            </a:r>
          </a:p>
          <a:p>
            <a:pPr marL="228594" indent="-228594">
              <a:buFontTx/>
              <a:buAutoNum type="arabicPeriod"/>
            </a:pPr>
            <a:endParaRPr lang="pt-BR" sz="14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Melhoria</a:t>
            </a:r>
            <a:r>
              <a:rPr lang="pt-BR" b="1" dirty="0">
                <a:solidFill>
                  <a:schemeClr val="bg1"/>
                </a:solidFill>
                <a:latin typeface="Ubuntu" panose="020B0504030602030204" pitchFamily="34" charset="0"/>
              </a:rPr>
              <a:t> </a:t>
            </a:r>
            <a:r>
              <a:rPr lang="pt-BR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Contínua  </a:t>
            </a:r>
            <a:r>
              <a:rPr lang="pt-B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Ubuntu" panose="020B0504030602030204" pitchFamily="34" charset="0"/>
              </a:rPr>
              <a:t>25/10</a:t>
            </a:r>
            <a:endParaRPr lang="pt-BR" sz="1200" b="1" dirty="0">
              <a:solidFill>
                <a:schemeClr val="accent1">
                  <a:lumMod val="40000"/>
                  <a:lumOff val="60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7" name="Retângulo: Cantos Arredondados 6">
            <a:hlinkClick r:id="rId2"/>
            <a:extLst>
              <a:ext uri="{FF2B5EF4-FFF2-40B4-BE49-F238E27FC236}">
                <a16:creationId xmlns:a16="http://schemas.microsoft.com/office/drawing/2014/main" id="{750C8F64-5FC3-6892-E067-AC640B788652}"/>
              </a:ext>
            </a:extLst>
          </p:cNvPr>
          <p:cNvSpPr/>
          <p:nvPr/>
        </p:nvSpPr>
        <p:spPr>
          <a:xfrm>
            <a:off x="737049" y="5694256"/>
            <a:ext cx="4661855" cy="476571"/>
          </a:xfrm>
          <a:prstGeom prst="roundRect">
            <a:avLst/>
          </a:prstGeom>
          <a:solidFill>
            <a:srgbClr val="FCDA96"/>
          </a:solidFill>
          <a:ln>
            <a:noFill/>
          </a:ln>
          <a:effectLst>
            <a:outerShdw blurRad="165100" dist="76200" dir="5400000" sx="96000" sy="96000" algn="ctr" rotWithShape="0">
              <a:srgbClr val="187672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>
                <a:solidFill>
                  <a:schemeClr val="tx1"/>
                </a:solidFill>
                <a:latin typeface="Ubuntu" panose="020B0504030602030204" pitchFamily="34" charset="0"/>
              </a:rPr>
              <a:t>FAÇA SUA INSCRIÇÃO AGORA!</a:t>
            </a:r>
          </a:p>
        </p:txBody>
      </p:sp>
      <p:pic>
        <p:nvPicPr>
          <p:cNvPr id="27" name="Imagem 26" descr="Desenho com traços pretos em fundo branco&#10;&#10;Descrição gerada automaticamente com confiança média">
            <a:extLst>
              <a:ext uri="{FF2B5EF4-FFF2-40B4-BE49-F238E27FC236}">
                <a16:creationId xmlns:a16="http://schemas.microsoft.com/office/drawing/2014/main" id="{0DC024B6-03E5-9DEC-C222-824E37F3EA4F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9537138" y="2843848"/>
            <a:ext cx="1759505" cy="425800"/>
          </a:xfrm>
          <a:prstGeom prst="rect">
            <a:avLst/>
          </a:prstGeom>
        </p:spPr>
      </p:pic>
      <p:pic>
        <p:nvPicPr>
          <p:cNvPr id="28" name="Imagem 27" descr="Forma&#10;&#10;Descrição gerada automaticamente com confiança média">
            <a:extLst>
              <a:ext uri="{FF2B5EF4-FFF2-40B4-BE49-F238E27FC236}">
                <a16:creationId xmlns:a16="http://schemas.microsoft.com/office/drawing/2014/main" id="{1675CD70-E48F-5CE7-7CF2-283985194B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6660" t="30260" r="16660" b="30260"/>
          <a:stretch/>
        </p:blipFill>
        <p:spPr>
          <a:xfrm>
            <a:off x="9668169" y="3765469"/>
            <a:ext cx="1628472" cy="509132"/>
          </a:xfrm>
          <a:prstGeom prst="rect">
            <a:avLst/>
          </a:prstGeom>
        </p:spPr>
      </p:pic>
      <p:pic>
        <p:nvPicPr>
          <p:cNvPr id="29" name="Imagem 28" descr="Uma imagem contendo desenho&#10;&#10;Descrição gerada automaticamente">
            <a:extLst>
              <a:ext uri="{FF2B5EF4-FFF2-40B4-BE49-F238E27FC236}">
                <a16:creationId xmlns:a16="http://schemas.microsoft.com/office/drawing/2014/main" id="{4291FA02-FD39-878D-FD8F-AA2C909DA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0990" y="4723614"/>
            <a:ext cx="1639719" cy="35709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0580816-11A6-7CC3-F3EB-FF16A99B4803}"/>
              </a:ext>
            </a:extLst>
          </p:cNvPr>
          <p:cNvSpPr txBox="1"/>
          <p:nvPr/>
        </p:nvSpPr>
        <p:spPr>
          <a:xfrm>
            <a:off x="441442" y="1266759"/>
            <a:ext cx="1019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Ubuntu" panose="020B0504030602030204" pitchFamily="34" charset="0"/>
              </a:rPr>
              <a:t>Qualidade: </a:t>
            </a:r>
            <a:r>
              <a:rPr lang="pt-BR" sz="2800" dirty="0">
                <a:solidFill>
                  <a:schemeClr val="bg1"/>
                </a:solidFill>
                <a:latin typeface="Ubuntu" panose="020B0504030602030204" pitchFamily="34" charset="0"/>
              </a:rPr>
              <a:t>concretizando o potencial competitivo</a:t>
            </a:r>
            <a:endParaRPr lang="pt-BR" sz="16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31" name="Gráfico 30" descr="Marca de seleção com preenchimento sólido">
            <a:extLst>
              <a:ext uri="{FF2B5EF4-FFF2-40B4-BE49-F238E27FC236}">
                <a16:creationId xmlns:a16="http://schemas.microsoft.com/office/drawing/2014/main" id="{10A852A9-F061-C0DB-6966-D6B6008A84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049" y="2379250"/>
            <a:ext cx="172979" cy="172979"/>
          </a:xfrm>
          <a:prstGeom prst="rect">
            <a:avLst/>
          </a:prstGeom>
        </p:spPr>
      </p:pic>
      <p:pic>
        <p:nvPicPr>
          <p:cNvPr id="32" name="Gráfico 31" descr="Marca de seleção com preenchimento sólido">
            <a:extLst>
              <a:ext uri="{FF2B5EF4-FFF2-40B4-BE49-F238E27FC236}">
                <a16:creationId xmlns:a16="http://schemas.microsoft.com/office/drawing/2014/main" id="{A0535AF7-F6FA-46DA-2525-A98FF60C2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7633" y="2812945"/>
            <a:ext cx="172979" cy="172979"/>
          </a:xfrm>
          <a:prstGeom prst="rect">
            <a:avLst/>
          </a:prstGeom>
        </p:spPr>
      </p:pic>
      <p:pic>
        <p:nvPicPr>
          <p:cNvPr id="9" name="Gráfico 8" descr="Marca de seleção com preenchimento sólido">
            <a:extLst>
              <a:ext uri="{FF2B5EF4-FFF2-40B4-BE49-F238E27FC236}">
                <a16:creationId xmlns:a16="http://schemas.microsoft.com/office/drawing/2014/main" id="{E8826BB3-8F13-F511-C20F-F758D62A1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581" y="3228862"/>
            <a:ext cx="172979" cy="172979"/>
          </a:xfrm>
          <a:prstGeom prst="rect">
            <a:avLst/>
          </a:prstGeom>
        </p:spPr>
      </p:pic>
      <p:pic>
        <p:nvPicPr>
          <p:cNvPr id="11" name="Gráfico 10" descr="Marca de seleção com preenchimento sólido">
            <a:extLst>
              <a:ext uri="{FF2B5EF4-FFF2-40B4-BE49-F238E27FC236}">
                <a16:creationId xmlns:a16="http://schemas.microsoft.com/office/drawing/2014/main" id="{27E04A77-10CE-5792-7B0E-F042A7C5F5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254" y="3669320"/>
            <a:ext cx="172979" cy="172979"/>
          </a:xfrm>
          <a:prstGeom prst="rect">
            <a:avLst/>
          </a:prstGeom>
        </p:spPr>
      </p:pic>
      <p:pic>
        <p:nvPicPr>
          <p:cNvPr id="13" name="Gráfico 12" descr="Marca de seleção com preenchimento sólido">
            <a:extLst>
              <a:ext uri="{FF2B5EF4-FFF2-40B4-BE49-F238E27FC236}">
                <a16:creationId xmlns:a16="http://schemas.microsoft.com/office/drawing/2014/main" id="{C4F08176-BE16-0BD9-B7D4-43ADFDA16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580" y="4095534"/>
            <a:ext cx="172979" cy="172979"/>
          </a:xfrm>
          <a:prstGeom prst="rect">
            <a:avLst/>
          </a:prstGeom>
        </p:spPr>
      </p:pic>
      <p:pic>
        <p:nvPicPr>
          <p:cNvPr id="14" name="Gráfico 13" descr="Marca de seleção com preenchimento sólido">
            <a:extLst>
              <a:ext uri="{FF2B5EF4-FFF2-40B4-BE49-F238E27FC236}">
                <a16:creationId xmlns:a16="http://schemas.microsoft.com/office/drawing/2014/main" id="{74576591-0EDC-C207-AE58-842C1CF1F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047" y="4530400"/>
            <a:ext cx="172979" cy="172979"/>
          </a:xfrm>
          <a:prstGeom prst="rect">
            <a:avLst/>
          </a:prstGeom>
        </p:spPr>
      </p:pic>
      <p:pic>
        <p:nvPicPr>
          <p:cNvPr id="15" name="Gráfico 14" descr="Marca de seleção com preenchimento sólido">
            <a:extLst>
              <a:ext uri="{FF2B5EF4-FFF2-40B4-BE49-F238E27FC236}">
                <a16:creationId xmlns:a16="http://schemas.microsoft.com/office/drawing/2014/main" id="{8BE27C6C-8C3B-2495-EB22-C9A71019A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6587" y="2410293"/>
            <a:ext cx="172979" cy="17297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97159F6-05BA-116E-5DB5-5F21E4C25112}"/>
              </a:ext>
            </a:extLst>
          </p:cNvPr>
          <p:cNvSpPr txBox="1"/>
          <p:nvPr/>
        </p:nvSpPr>
        <p:spPr>
          <a:xfrm>
            <a:off x="9001248" y="1938127"/>
            <a:ext cx="27252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" dirty="0">
                <a:solidFill>
                  <a:schemeClr val="bg1"/>
                </a:solidFill>
                <a:latin typeface="Ubuntu" panose="020B0504030602030204" pitchFamily="34" charset="0"/>
              </a:rPr>
              <a:t>https://semanadaqualidade.com.br</a:t>
            </a:r>
            <a:endParaRPr lang="pt-BR" sz="8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C86A435-6A37-DC64-B984-971A7A2B52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9292" y="431369"/>
            <a:ext cx="1469136" cy="1469136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8AD99E8A-F0A8-28BC-4787-CBAFAA1D28F1}"/>
              </a:ext>
            </a:extLst>
          </p:cNvPr>
          <p:cNvSpPr txBox="1"/>
          <p:nvPr/>
        </p:nvSpPr>
        <p:spPr>
          <a:xfrm>
            <a:off x="457884" y="474250"/>
            <a:ext cx="23984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spc="300" dirty="0">
                <a:solidFill>
                  <a:schemeClr val="bg1"/>
                </a:solidFill>
                <a:latin typeface="Ubuntu" panose="020B0504030602030204" pitchFamily="34" charset="0"/>
              </a:rPr>
              <a:t>JORNADA DA</a:t>
            </a:r>
            <a:endParaRPr lang="pt-BR" spc="300" dirty="0"/>
          </a:p>
        </p:txBody>
      </p:sp>
      <p:pic>
        <p:nvPicPr>
          <p:cNvPr id="12" name="Gráfico 11" descr="Marca de seleção com preenchimento sólido">
            <a:extLst>
              <a:ext uri="{FF2B5EF4-FFF2-40B4-BE49-F238E27FC236}">
                <a16:creationId xmlns:a16="http://schemas.microsoft.com/office/drawing/2014/main" id="{7CE20E81-6FDC-FCEF-5890-FB80728BF3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6586" y="2917855"/>
            <a:ext cx="172979" cy="172979"/>
          </a:xfrm>
          <a:prstGeom prst="rect">
            <a:avLst/>
          </a:prstGeom>
        </p:spPr>
      </p:pic>
      <p:pic>
        <p:nvPicPr>
          <p:cNvPr id="16" name="Gráfico 15" descr="Marca de seleção com preenchimento sólido">
            <a:extLst>
              <a:ext uri="{FF2B5EF4-FFF2-40B4-BE49-F238E27FC236}">
                <a16:creationId xmlns:a16="http://schemas.microsoft.com/office/drawing/2014/main" id="{F462957C-02AB-D476-66F1-255FE388A9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5517" y="3425417"/>
            <a:ext cx="172979" cy="172979"/>
          </a:xfrm>
          <a:prstGeom prst="rect">
            <a:avLst/>
          </a:prstGeom>
        </p:spPr>
      </p:pic>
      <p:pic>
        <p:nvPicPr>
          <p:cNvPr id="18" name="Gráfico 17" descr="Marca de seleção com preenchimento sólido">
            <a:extLst>
              <a:ext uri="{FF2B5EF4-FFF2-40B4-BE49-F238E27FC236}">
                <a16:creationId xmlns:a16="http://schemas.microsoft.com/office/drawing/2014/main" id="{95349944-0201-A4BA-C29B-BF6FB18F1D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5517" y="3839501"/>
            <a:ext cx="172979" cy="172979"/>
          </a:xfrm>
          <a:prstGeom prst="rect">
            <a:avLst/>
          </a:prstGeom>
        </p:spPr>
      </p:pic>
      <p:pic>
        <p:nvPicPr>
          <p:cNvPr id="20" name="Gráfico 19" descr="Marca de seleção com preenchimento sólido">
            <a:extLst>
              <a:ext uri="{FF2B5EF4-FFF2-40B4-BE49-F238E27FC236}">
                <a16:creationId xmlns:a16="http://schemas.microsoft.com/office/drawing/2014/main" id="{407B7BCB-E20B-1A38-1550-7E71552F90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5516" y="4336373"/>
            <a:ext cx="172979" cy="17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84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121</Words>
  <Application>Microsoft Macintosh PowerPoint</Application>
  <PresentationFormat>Widescreen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Flexo Black</vt:lpstr>
      <vt:lpstr>Lexend Deca</vt:lpstr>
      <vt:lpstr>Ubuntu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CRÍTICA</dc:title>
  <dc:creator>Rodolfo Paludeto</dc:creator>
  <cp:lastModifiedBy>Rodolfo Paludeto</cp:lastModifiedBy>
  <cp:revision>34</cp:revision>
  <dcterms:created xsi:type="dcterms:W3CDTF">2022-07-08T14:57:56Z</dcterms:created>
  <dcterms:modified xsi:type="dcterms:W3CDTF">2023-11-05T18:16:00Z</dcterms:modified>
</cp:coreProperties>
</file>